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258" r:id="rId3"/>
    <p:sldId id="263" r:id="rId4"/>
    <p:sldId id="262" r:id="rId5"/>
    <p:sldId id="277" r:id="rId6"/>
    <p:sldId id="279" r:id="rId7"/>
  </p:sldIdLst>
  <p:sldSz cx="9144000" cy="5143500" type="screen16x9"/>
  <p:notesSz cx="6858000" cy="9144000"/>
  <p:embeddedFontLst>
    <p:embeddedFont>
      <p:font typeface="Fira Code" panose="020B0604020202020204" charset="0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86ED6D-25C0-4C74-9B81-A792B0217256}">
  <a:tblStyle styleId="{B286ED6D-25C0-4C74-9B81-A792B02172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e7f9c668d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e7f9c668d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" name="Google Shape;2519;ge7f9c668d6_0_1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0" name="Google Shape;2520;ge7f9c668d6_0_1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" name="Google Shape;2577;ge7f9c668d6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8" name="Google Shape;2578;ge7f9c668d6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9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0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0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0"/>
          <p:cNvSpPr txBox="1">
            <a:spLocks noGrp="1"/>
          </p:cNvSpPr>
          <p:nvPr>
            <p:ph type="subTitle" idx="1"/>
          </p:nvPr>
        </p:nvSpPr>
        <p:spPr>
          <a:xfrm>
            <a:off x="1667256" y="2355825"/>
            <a:ext cx="2891100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20"/>
          <p:cNvSpPr txBox="1">
            <a:spLocks noGrp="1"/>
          </p:cNvSpPr>
          <p:nvPr>
            <p:ph type="title"/>
          </p:nvPr>
        </p:nvSpPr>
        <p:spPr>
          <a:xfrm>
            <a:off x="1121875" y="1183920"/>
            <a:ext cx="28911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0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2" name="Google Shape;362;p20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3" name="Google Shape;363;p20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4" name="Google Shape;364;p20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5" name="Google Shape;365;p20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6" name="Google Shape;366;p20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7" name="Google Shape;367;p20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8" name="Google Shape;368;p20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9" name="Google Shape;369;p20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0" name="Google Shape;370;p20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1" name="Google Shape;371;p20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2" name="Google Shape;372;p20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3" name="Google Shape;373;p20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4" name="Google Shape;374;p20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59" r:id="rId4"/>
    <p:sldLayoutId id="2147483666" r:id="rId5"/>
    <p:sldLayoutId id="2147483669" r:id="rId6"/>
    <p:sldLayoutId id="214748367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552225" y="1002750"/>
            <a:ext cx="6142273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Разработка</a:t>
            </a:r>
            <a:r>
              <a:rPr lang="en" dirty="0"/>
              <a:t> </a:t>
            </a:r>
            <a:r>
              <a:rPr lang="en" dirty="0">
                <a:solidFill>
                  <a:schemeClr val="accent2"/>
                </a:solidFill>
              </a:rPr>
              <a:t>‘</a:t>
            </a:r>
            <a:r>
              <a:rPr lang="ru-RU" dirty="0">
                <a:solidFill>
                  <a:schemeClr val="accent2"/>
                </a:solidFill>
              </a:rPr>
              <a:t>мультимедийного пособия</a:t>
            </a:r>
            <a:r>
              <a:rPr lang="en" dirty="0">
                <a:solidFill>
                  <a:schemeClr val="accent2"/>
                </a:solidFill>
              </a:rPr>
              <a:t>’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4116320" y="3421200"/>
            <a:ext cx="3697578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</a:t>
            </a:r>
            <a:r>
              <a:rPr lang="ru-RU" dirty="0"/>
              <a:t>Михайлин И. А. БВТ-191</a:t>
            </a:r>
            <a:r>
              <a:rPr lang="en" dirty="0"/>
              <a:t>&gt;</a:t>
            </a:r>
            <a:endParaRPr dirty="0"/>
          </a:p>
        </p:txBody>
      </p:sp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Programming Language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2807610" y="2446175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ru-RU" dirty="0">
                <a:solidFill>
                  <a:schemeClr val="accent1"/>
                </a:solidFill>
              </a:rPr>
              <a:t>для</a:t>
            </a:r>
            <a:r>
              <a:rPr lang="en" dirty="0">
                <a:solidFill>
                  <a:schemeClr val="accent1"/>
                </a:solidFill>
              </a:rPr>
              <a:t> </a:t>
            </a:r>
            <a:r>
              <a:rPr lang="ru-RU" dirty="0">
                <a:solidFill>
                  <a:schemeClr val="accent1"/>
                </a:solidFill>
              </a:rPr>
              <a:t>изучения языка программирования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chemeClr val="lt2"/>
                </a:solidFill>
              </a:rPr>
              <a:t>Python</a:t>
            </a:r>
            <a:r>
              <a:rPr lang="en" dirty="0">
                <a:solidFill>
                  <a:schemeClr val="accent6"/>
                </a:solidFill>
              </a:rPr>
              <a:t>]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8574" y="1759900"/>
            <a:ext cx="506100" cy="2813785"/>
            <a:chOff x="1418574" y="1759900"/>
            <a:chExt cx="506100" cy="2813785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8574" y="3927185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Python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zxcursed.css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9"/>
          <p:cNvSpPr txBox="1">
            <a:spLocks noGrp="1"/>
          </p:cNvSpPr>
          <p:nvPr>
            <p:ph type="title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1" name="Google Shape;481;p29"/>
          <p:cNvSpPr txBox="1">
            <a:spLocks noGrp="1"/>
          </p:cNvSpPr>
          <p:nvPr>
            <p:ph type="subTitle" idx="1"/>
          </p:nvPr>
        </p:nvSpPr>
        <p:spPr>
          <a:xfrm>
            <a:off x="2280025" y="1598247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</a:t>
            </a:r>
            <a:r>
              <a:rPr lang="ru-RU" dirty="0"/>
              <a:t>В качестве темы курсовой работы я выбрал мультимедийное пособие для изучения языка программирования </a:t>
            </a:r>
            <a:r>
              <a:rPr lang="en-US" dirty="0"/>
              <a:t>Python</a:t>
            </a:r>
            <a:r>
              <a:rPr lang="en" dirty="0"/>
              <a:t>&gt;</a:t>
            </a:r>
            <a:endParaRPr dirty="0"/>
          </a:p>
        </p:txBody>
      </p:sp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2850125" y="290516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84" name="Google Shape;484;p29"/>
          <p:cNvSpPr txBox="1">
            <a:spLocks noGrp="1"/>
          </p:cNvSpPr>
          <p:nvPr>
            <p:ph type="subTitle" idx="4"/>
          </p:nvPr>
        </p:nvSpPr>
        <p:spPr>
          <a:xfrm>
            <a:off x="3722225" y="3254818"/>
            <a:ext cx="4711619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&lt;Python </a:t>
            </a:r>
            <a:r>
              <a:rPr lang="ru-RU" dirty="0"/>
              <a:t>стал одним из самых популярных языков, он используется в анализе данных, машинном обучении, </a:t>
            </a:r>
            <a:r>
              <a:rPr lang="en-US" dirty="0"/>
              <a:t>DevOps </a:t>
            </a:r>
            <a:r>
              <a:rPr lang="ru-RU" dirty="0"/>
              <a:t>и веб-разработке, а также в других сферах, включая разработку игр.</a:t>
            </a:r>
            <a:r>
              <a:rPr lang="en" dirty="0"/>
              <a:t>&gt;</a:t>
            </a:r>
            <a:endParaRPr dirty="0"/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Выбор темы </a:t>
            </a:r>
            <a:r>
              <a:rPr lang="en" dirty="0">
                <a:solidFill>
                  <a:schemeClr val="accent2"/>
                </a:solidFill>
              </a:rPr>
              <a:t>‘</a:t>
            </a:r>
            <a:r>
              <a:rPr lang="ru-RU" dirty="0">
                <a:solidFill>
                  <a:schemeClr val="accent2"/>
                </a:solidFill>
              </a:rPr>
              <a:t>курсовой работы</a:t>
            </a:r>
            <a:r>
              <a:rPr lang="en" dirty="0">
                <a:solidFill>
                  <a:schemeClr val="accent2"/>
                </a:solidFill>
              </a:rPr>
              <a:t>’</a:t>
            </a:r>
            <a:r>
              <a:rPr lang="en" dirty="0"/>
              <a:t>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3" name="Google Shape;493;p29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494" name="Google Shape;494;p29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Python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95" name="Google Shape;495;p29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z</a:t>
            </a:r>
            <a:r>
              <a:rPr lang="en" sz="1400" dirty="0">
                <a:solidFill>
                  <a:schemeClr val="accent3"/>
                </a:solidFill>
              </a:rPr>
              <a:t>xcursed.css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Интерактивность 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6" name="Google Shape;636;p34"/>
          <p:cNvSpPr txBox="1"/>
          <p:nvPr/>
        </p:nvSpPr>
        <p:spPr>
          <a:xfrm>
            <a:off x="1630374" y="1261475"/>
            <a:ext cx="2004739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Веб-приложение</a:t>
            </a:r>
            <a:endParaRPr sz="2000" dirty="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7" name="Google Shape;637;p34"/>
          <p:cNvSpPr txBox="1"/>
          <p:nvPr/>
        </p:nvSpPr>
        <p:spPr>
          <a:xfrm>
            <a:off x="3272896" y="122070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Анимация, активные кнопки, разметка текста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/>
          <p:cNvSpPr txBox="1"/>
          <p:nvPr/>
        </p:nvSpPr>
        <p:spPr>
          <a:xfrm>
            <a:off x="2068424" y="1984000"/>
            <a:ext cx="2004731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Онлайн компилятор</a:t>
            </a:r>
            <a:endParaRPr sz="2000" dirty="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/>
          <p:cNvSpPr txBox="1"/>
          <p:nvPr/>
        </p:nvSpPr>
        <p:spPr>
          <a:xfrm>
            <a:off x="3764225" y="1954762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Подключен компилятор в котором можно выполнить код-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Python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/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Кнопки</a:t>
            </a:r>
            <a:endParaRPr sz="2000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/>
          <p:cNvSpPr txBox="1"/>
          <p:nvPr/>
        </p:nvSpPr>
        <p:spPr>
          <a:xfrm>
            <a:off x="3764225" y="2706567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Для более лучшего восприятия активных объектов в пособии, активные кнопки подсвечиваются 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4" name="Google Shape;644;p34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45" name="Google Shape;645;p34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Python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646" name="Google Shape;646;p34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z</a:t>
            </a:r>
            <a:r>
              <a:rPr lang="en" sz="1400" dirty="0">
                <a:solidFill>
                  <a:schemeClr val="accent3"/>
                </a:solidFill>
              </a:rPr>
              <a:t>xcursed.css</a:t>
            </a:r>
            <a:endParaRPr sz="1400" dirty="0">
              <a:solidFill>
                <a:schemeClr val="accent3"/>
              </a:solidFill>
            </a:endParaRPr>
          </a:p>
        </p:txBody>
      </p:sp>
      <p:cxnSp>
        <p:nvCxnSpPr>
          <p:cNvPr id="647" name="Google Shape;647;p34"/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/>
          <p:cNvCxnSpPr>
            <a:cxnSpLocks/>
            <a:endCxn id="636" idx="1"/>
          </p:cNvCxnSpPr>
          <p:nvPr/>
        </p:nvCxnSpPr>
        <p:spPr>
          <a:xfrm>
            <a:off x="1337875" y="1553675"/>
            <a:ext cx="292499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/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/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/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/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34"/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6" name="Google Shape;576;p33"/>
          <p:cNvCxnSpPr>
            <a:stCxn id="577" idx="1"/>
            <a:endCxn id="578" idx="1"/>
          </p:cNvCxnSpPr>
          <p:nvPr/>
        </p:nvCxnSpPr>
        <p:spPr>
          <a:xfrm>
            <a:off x="2798125" y="1948192"/>
            <a:ext cx="1164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9" name="Google Shape;579;p33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‘</a:t>
            </a:r>
            <a:r>
              <a:rPr lang="ru-RU" dirty="0">
                <a:solidFill>
                  <a:schemeClr val="accent2"/>
                </a:solidFill>
              </a:rPr>
              <a:t>Реализация</a:t>
            </a:r>
            <a:r>
              <a:rPr lang="en" dirty="0">
                <a:solidFill>
                  <a:schemeClr val="accent2"/>
                </a:solidFill>
              </a:rPr>
              <a:t>’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580" name="Google Shape;580;p33"/>
          <p:cNvGrpSpPr/>
          <p:nvPr/>
        </p:nvGrpSpPr>
        <p:grpSpPr>
          <a:xfrm>
            <a:off x="1084825" y="1153725"/>
            <a:ext cx="506100" cy="3416300"/>
            <a:chOff x="1084825" y="1153725"/>
            <a:chExt cx="506100" cy="3416300"/>
          </a:xfrm>
        </p:grpSpPr>
        <p:sp>
          <p:nvSpPr>
            <p:cNvPr id="581" name="Google Shape;581;p33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582" name="Google Shape;582;p33"/>
            <p:cNvCxnSpPr/>
            <p:nvPr/>
          </p:nvCxnSpPr>
          <p:spPr>
            <a:xfrm>
              <a:off x="1337875" y="1153725"/>
              <a:ext cx="0" cy="2779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3" name="Google Shape;583;p33"/>
          <p:cNvSpPr txBox="1"/>
          <p:nvPr/>
        </p:nvSpPr>
        <p:spPr>
          <a:xfrm>
            <a:off x="1642225" y="1276463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Languages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4" name="Google Shape;584;p33"/>
          <p:cNvSpPr txBox="1"/>
          <p:nvPr/>
        </p:nvSpPr>
        <p:spPr>
          <a:xfrm>
            <a:off x="1642225" y="3032788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Package</a:t>
            </a:r>
            <a:endParaRPr sz="2000" dirty="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5" name="Google Shape;585;p33"/>
          <p:cNvSpPr txBox="1"/>
          <p:nvPr/>
        </p:nvSpPr>
        <p:spPr>
          <a:xfrm>
            <a:off x="2092750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Html</a:t>
            </a:r>
            <a:endParaRPr sz="16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7" name="Google Shape;577;p33"/>
          <p:cNvSpPr/>
          <p:nvPr/>
        </p:nvSpPr>
        <p:spPr>
          <a:xfrm>
            <a:off x="2798125" y="1880842"/>
            <a:ext cx="7782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3"/>
          <p:cNvSpPr txBox="1"/>
          <p:nvPr/>
        </p:nvSpPr>
        <p:spPr>
          <a:xfrm>
            <a:off x="2092750" y="2094788"/>
            <a:ext cx="273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</a:t>
            </a:r>
            <a:r>
              <a:rPr lang="ru-RU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Основа всех страниц была написана на языке-разметки 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Html</a:t>
            </a: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&gt;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8" name="Google Shape;578;p33"/>
          <p:cNvSpPr txBox="1"/>
          <p:nvPr/>
        </p:nvSpPr>
        <p:spPr>
          <a:xfrm>
            <a:off x="3963000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60%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87" name="Google Shape;587;p33"/>
          <p:cNvCxnSpPr>
            <a:stCxn id="588" idx="1"/>
            <a:endCxn id="589" idx="1"/>
          </p:cNvCxnSpPr>
          <p:nvPr/>
        </p:nvCxnSpPr>
        <p:spPr>
          <a:xfrm>
            <a:off x="5745650" y="1948192"/>
            <a:ext cx="1164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0" name="Google Shape;590;p33"/>
          <p:cNvSpPr txBox="1"/>
          <p:nvPr/>
        </p:nvSpPr>
        <p:spPr>
          <a:xfrm>
            <a:off x="5040275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Css</a:t>
            </a:r>
            <a:endParaRPr sz="16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8" name="Google Shape;588;p33"/>
          <p:cNvSpPr/>
          <p:nvPr/>
        </p:nvSpPr>
        <p:spPr>
          <a:xfrm>
            <a:off x="5745650" y="1880842"/>
            <a:ext cx="5061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3"/>
          <p:cNvSpPr txBox="1"/>
          <p:nvPr/>
        </p:nvSpPr>
        <p:spPr>
          <a:xfrm>
            <a:off x="5040275" y="2094788"/>
            <a:ext cx="273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</a:t>
            </a:r>
            <a:r>
              <a:rPr lang="ru-RU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Для создания и изменения стилей элементов использовался язык 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Css</a:t>
            </a: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&gt;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9" name="Google Shape;589;p33"/>
          <p:cNvSpPr txBox="1"/>
          <p:nvPr/>
        </p:nvSpPr>
        <p:spPr>
          <a:xfrm>
            <a:off x="6910525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40%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592" name="Google Shape;592;p33"/>
          <p:cNvGrpSpPr/>
          <p:nvPr/>
        </p:nvGrpSpPr>
        <p:grpSpPr>
          <a:xfrm>
            <a:off x="3889718" y="3495888"/>
            <a:ext cx="365741" cy="365763"/>
            <a:chOff x="1776263" y="1291425"/>
            <a:chExt cx="431400" cy="431375"/>
          </a:xfrm>
        </p:grpSpPr>
        <p:sp>
          <p:nvSpPr>
            <p:cNvPr id="593" name="Google Shape;593;p33"/>
            <p:cNvSpPr/>
            <p:nvPr/>
          </p:nvSpPr>
          <p:spPr>
            <a:xfrm>
              <a:off x="1784313" y="1367250"/>
              <a:ext cx="414800" cy="347500"/>
            </a:xfrm>
            <a:custGeom>
              <a:avLst/>
              <a:gdLst/>
              <a:ahLst/>
              <a:cxnLst/>
              <a:rect l="l" t="t" r="r" b="b"/>
              <a:pathLst>
                <a:path w="16592" h="13900" extrusionOk="0">
                  <a:moveTo>
                    <a:pt x="1" y="1"/>
                  </a:moveTo>
                  <a:lnTo>
                    <a:pt x="1" y="13217"/>
                  </a:lnTo>
                  <a:cubicBezTo>
                    <a:pt x="1" y="13596"/>
                    <a:pt x="304" y="13900"/>
                    <a:pt x="683" y="13900"/>
                  </a:cubicBezTo>
                  <a:lnTo>
                    <a:pt x="15928" y="13900"/>
                  </a:lnTo>
                  <a:cubicBezTo>
                    <a:pt x="16289" y="13900"/>
                    <a:pt x="16592" y="13596"/>
                    <a:pt x="16592" y="13217"/>
                  </a:cubicBezTo>
                  <a:lnTo>
                    <a:pt x="16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1784313" y="1299950"/>
              <a:ext cx="414800" cy="67325"/>
            </a:xfrm>
            <a:custGeom>
              <a:avLst/>
              <a:gdLst/>
              <a:ahLst/>
              <a:cxnLst/>
              <a:rect l="l" t="t" r="r" b="b"/>
              <a:pathLst>
                <a:path w="16592" h="2693" extrusionOk="0">
                  <a:moveTo>
                    <a:pt x="683" y="0"/>
                  </a:moveTo>
                  <a:cubicBezTo>
                    <a:pt x="304" y="0"/>
                    <a:pt x="1" y="304"/>
                    <a:pt x="1" y="664"/>
                  </a:cubicBezTo>
                  <a:lnTo>
                    <a:pt x="1" y="2693"/>
                  </a:lnTo>
                  <a:lnTo>
                    <a:pt x="16592" y="2693"/>
                  </a:lnTo>
                  <a:lnTo>
                    <a:pt x="16592" y="664"/>
                  </a:lnTo>
                  <a:cubicBezTo>
                    <a:pt x="16592" y="304"/>
                    <a:pt x="16289" y="0"/>
                    <a:pt x="15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1840263" y="1422725"/>
              <a:ext cx="303400" cy="50750"/>
            </a:xfrm>
            <a:custGeom>
              <a:avLst/>
              <a:gdLst/>
              <a:ahLst/>
              <a:cxnLst/>
              <a:rect l="l" t="t" r="r" b="b"/>
              <a:pathLst>
                <a:path w="12136" h="2030" extrusionOk="0">
                  <a:moveTo>
                    <a:pt x="0" y="0"/>
                  </a:moveTo>
                  <a:lnTo>
                    <a:pt x="0" y="2029"/>
                  </a:lnTo>
                  <a:lnTo>
                    <a:pt x="12135" y="2029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1991938" y="1526525"/>
              <a:ext cx="151725" cy="135125"/>
            </a:xfrm>
            <a:custGeom>
              <a:avLst/>
              <a:gdLst/>
              <a:ahLst/>
              <a:cxnLst/>
              <a:rect l="l" t="t" r="r" b="b"/>
              <a:pathLst>
                <a:path w="6069" h="5405" extrusionOk="0">
                  <a:moveTo>
                    <a:pt x="1" y="1"/>
                  </a:moveTo>
                  <a:lnTo>
                    <a:pt x="1" y="5405"/>
                  </a:lnTo>
                  <a:lnTo>
                    <a:pt x="6068" y="5405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1840263" y="1526525"/>
              <a:ext cx="100975" cy="135125"/>
            </a:xfrm>
            <a:custGeom>
              <a:avLst/>
              <a:gdLst/>
              <a:ahLst/>
              <a:cxnLst/>
              <a:rect l="l" t="t" r="r" b="b"/>
              <a:pathLst>
                <a:path w="4039" h="5405" extrusionOk="0">
                  <a:moveTo>
                    <a:pt x="0" y="1"/>
                  </a:moveTo>
                  <a:lnTo>
                    <a:pt x="0" y="5405"/>
                  </a:lnTo>
                  <a:lnTo>
                    <a:pt x="4039" y="5405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2019438" y="1325075"/>
              <a:ext cx="19925" cy="17125"/>
            </a:xfrm>
            <a:custGeom>
              <a:avLst/>
              <a:gdLst/>
              <a:ahLst/>
              <a:cxnLst/>
              <a:rect l="l" t="t" r="r" b="b"/>
              <a:pathLst>
                <a:path w="797" h="685" extrusionOk="0">
                  <a:moveTo>
                    <a:pt x="456" y="0"/>
                  </a:moveTo>
                  <a:cubicBezTo>
                    <a:pt x="152" y="0"/>
                    <a:pt x="0" y="361"/>
                    <a:pt x="209" y="588"/>
                  </a:cubicBezTo>
                  <a:cubicBezTo>
                    <a:pt x="282" y="655"/>
                    <a:pt x="368" y="684"/>
                    <a:pt x="451" y="684"/>
                  </a:cubicBezTo>
                  <a:cubicBezTo>
                    <a:pt x="630" y="684"/>
                    <a:pt x="797" y="548"/>
                    <a:pt x="797" y="342"/>
                  </a:cubicBezTo>
                  <a:cubicBezTo>
                    <a:pt x="797" y="152"/>
                    <a:pt x="645" y="0"/>
                    <a:pt x="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2054038" y="1325075"/>
              <a:ext cx="54550" cy="17075"/>
            </a:xfrm>
            <a:custGeom>
              <a:avLst/>
              <a:gdLst/>
              <a:ahLst/>
              <a:cxnLst/>
              <a:rect l="l" t="t" r="r" b="b"/>
              <a:pathLst>
                <a:path w="2182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lnTo>
                    <a:pt x="1764" y="683"/>
                  </a:lnTo>
                  <a:cubicBezTo>
                    <a:pt x="2181" y="645"/>
                    <a:pt x="2181" y="38"/>
                    <a:pt x="17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2119763" y="1325025"/>
              <a:ext cx="55650" cy="17175"/>
            </a:xfrm>
            <a:custGeom>
              <a:avLst/>
              <a:gdLst/>
              <a:ahLst/>
              <a:cxnLst/>
              <a:rect l="l" t="t" r="r" b="b"/>
              <a:pathLst>
                <a:path w="2226" h="687" extrusionOk="0">
                  <a:moveTo>
                    <a:pt x="446" y="1"/>
                  </a:moveTo>
                  <a:cubicBezTo>
                    <a:pt x="0" y="1"/>
                    <a:pt x="0" y="686"/>
                    <a:pt x="446" y="686"/>
                  </a:cubicBezTo>
                  <a:cubicBezTo>
                    <a:pt x="458" y="686"/>
                    <a:pt x="469" y="686"/>
                    <a:pt x="481" y="685"/>
                  </a:cubicBezTo>
                  <a:lnTo>
                    <a:pt x="1828" y="685"/>
                  </a:lnTo>
                  <a:cubicBezTo>
                    <a:pt x="2226" y="647"/>
                    <a:pt x="2226" y="40"/>
                    <a:pt x="1828" y="2"/>
                  </a:cubicBezTo>
                  <a:lnTo>
                    <a:pt x="481" y="2"/>
                  </a:lnTo>
                  <a:cubicBezTo>
                    <a:pt x="469" y="1"/>
                    <a:pt x="458" y="1"/>
                    <a:pt x="4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1776263" y="1291425"/>
              <a:ext cx="431400" cy="431375"/>
            </a:xfrm>
            <a:custGeom>
              <a:avLst/>
              <a:gdLst/>
              <a:ahLst/>
              <a:cxnLst/>
              <a:rect l="l" t="t" r="r" b="b"/>
              <a:pathLst>
                <a:path w="17256" h="17255" extrusionOk="0">
                  <a:moveTo>
                    <a:pt x="16282" y="681"/>
                  </a:moveTo>
                  <a:cubicBezTo>
                    <a:pt x="16457" y="681"/>
                    <a:pt x="16592" y="826"/>
                    <a:pt x="16592" y="1005"/>
                  </a:cubicBezTo>
                  <a:lnTo>
                    <a:pt x="16592" y="2693"/>
                  </a:lnTo>
                  <a:lnTo>
                    <a:pt x="664" y="2693"/>
                  </a:lnTo>
                  <a:lnTo>
                    <a:pt x="664" y="1005"/>
                  </a:lnTo>
                  <a:cubicBezTo>
                    <a:pt x="664" y="834"/>
                    <a:pt x="816" y="683"/>
                    <a:pt x="1005" y="683"/>
                  </a:cubicBezTo>
                  <a:lnTo>
                    <a:pt x="16250" y="683"/>
                  </a:lnTo>
                  <a:cubicBezTo>
                    <a:pt x="16261" y="682"/>
                    <a:pt x="16272" y="681"/>
                    <a:pt x="16282" y="681"/>
                  </a:cubicBezTo>
                  <a:close/>
                  <a:moveTo>
                    <a:pt x="16592" y="3375"/>
                  </a:moveTo>
                  <a:lnTo>
                    <a:pt x="16592" y="16250"/>
                  </a:lnTo>
                  <a:cubicBezTo>
                    <a:pt x="16592" y="16440"/>
                    <a:pt x="16440" y="16591"/>
                    <a:pt x="16250" y="16591"/>
                  </a:cubicBezTo>
                  <a:lnTo>
                    <a:pt x="1005" y="16591"/>
                  </a:lnTo>
                  <a:cubicBezTo>
                    <a:pt x="816" y="16591"/>
                    <a:pt x="664" y="16440"/>
                    <a:pt x="664" y="16250"/>
                  </a:cubicBezTo>
                  <a:lnTo>
                    <a:pt x="664" y="3375"/>
                  </a:lnTo>
                  <a:close/>
                  <a:moveTo>
                    <a:pt x="1005" y="0"/>
                  </a:moveTo>
                  <a:cubicBezTo>
                    <a:pt x="436" y="0"/>
                    <a:pt x="0" y="455"/>
                    <a:pt x="0" y="1005"/>
                  </a:cubicBezTo>
                  <a:lnTo>
                    <a:pt x="0" y="16250"/>
                  </a:lnTo>
                  <a:cubicBezTo>
                    <a:pt x="0" y="16819"/>
                    <a:pt x="436" y="17255"/>
                    <a:pt x="1005" y="17255"/>
                  </a:cubicBezTo>
                  <a:lnTo>
                    <a:pt x="16250" y="17255"/>
                  </a:lnTo>
                  <a:cubicBezTo>
                    <a:pt x="16800" y="17255"/>
                    <a:pt x="17255" y="16819"/>
                    <a:pt x="17255" y="16250"/>
                  </a:cubicBezTo>
                  <a:lnTo>
                    <a:pt x="17255" y="1005"/>
                  </a:lnTo>
                  <a:cubicBezTo>
                    <a:pt x="17255" y="455"/>
                    <a:pt x="16800" y="0"/>
                    <a:pt x="16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831713" y="1414650"/>
              <a:ext cx="320000" cy="67350"/>
            </a:xfrm>
            <a:custGeom>
              <a:avLst/>
              <a:gdLst/>
              <a:ahLst/>
              <a:cxnLst/>
              <a:rect l="l" t="t" r="r" b="b"/>
              <a:pathLst>
                <a:path w="12800" h="2694" extrusionOk="0">
                  <a:moveTo>
                    <a:pt x="12136" y="665"/>
                  </a:moveTo>
                  <a:lnTo>
                    <a:pt x="12136" y="2011"/>
                  </a:lnTo>
                  <a:lnTo>
                    <a:pt x="664" y="2011"/>
                  </a:lnTo>
                  <a:lnTo>
                    <a:pt x="664" y="665"/>
                  </a:lnTo>
                  <a:close/>
                  <a:moveTo>
                    <a:pt x="342" y="1"/>
                  </a:moveTo>
                  <a:cubicBezTo>
                    <a:pt x="152" y="1"/>
                    <a:pt x="1" y="153"/>
                    <a:pt x="1" y="323"/>
                  </a:cubicBezTo>
                  <a:lnTo>
                    <a:pt x="1" y="2352"/>
                  </a:lnTo>
                  <a:cubicBezTo>
                    <a:pt x="1" y="2542"/>
                    <a:pt x="152" y="2694"/>
                    <a:pt x="342" y="2694"/>
                  </a:cubicBezTo>
                  <a:lnTo>
                    <a:pt x="12477" y="2694"/>
                  </a:lnTo>
                  <a:cubicBezTo>
                    <a:pt x="12648" y="2694"/>
                    <a:pt x="12800" y="2542"/>
                    <a:pt x="12800" y="2352"/>
                  </a:cubicBezTo>
                  <a:lnTo>
                    <a:pt x="12800" y="323"/>
                  </a:lnTo>
                  <a:cubicBezTo>
                    <a:pt x="12800" y="153"/>
                    <a:pt x="12648" y="1"/>
                    <a:pt x="12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831713" y="1518000"/>
              <a:ext cx="118075" cy="152200"/>
            </a:xfrm>
            <a:custGeom>
              <a:avLst/>
              <a:gdLst/>
              <a:ahLst/>
              <a:cxnLst/>
              <a:rect l="l" t="t" r="r" b="b"/>
              <a:pathLst>
                <a:path w="4723" h="6088" extrusionOk="0">
                  <a:moveTo>
                    <a:pt x="4040" y="683"/>
                  </a:moveTo>
                  <a:lnTo>
                    <a:pt x="4040" y="5405"/>
                  </a:lnTo>
                  <a:lnTo>
                    <a:pt x="664" y="5405"/>
                  </a:lnTo>
                  <a:lnTo>
                    <a:pt x="664" y="683"/>
                  </a:lnTo>
                  <a:close/>
                  <a:moveTo>
                    <a:pt x="342" y="1"/>
                  </a:moveTo>
                  <a:cubicBezTo>
                    <a:pt x="152" y="1"/>
                    <a:pt x="1" y="152"/>
                    <a:pt x="1" y="342"/>
                  </a:cubicBezTo>
                  <a:lnTo>
                    <a:pt x="1" y="5746"/>
                  </a:lnTo>
                  <a:cubicBezTo>
                    <a:pt x="1" y="5917"/>
                    <a:pt x="152" y="6068"/>
                    <a:pt x="342" y="6087"/>
                  </a:cubicBezTo>
                  <a:lnTo>
                    <a:pt x="4381" y="6087"/>
                  </a:lnTo>
                  <a:cubicBezTo>
                    <a:pt x="4570" y="6087"/>
                    <a:pt x="4722" y="5917"/>
                    <a:pt x="4722" y="5746"/>
                  </a:cubicBezTo>
                  <a:lnTo>
                    <a:pt x="4722" y="342"/>
                  </a:lnTo>
                  <a:cubicBezTo>
                    <a:pt x="4722" y="152"/>
                    <a:pt x="4570" y="1"/>
                    <a:pt x="43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983413" y="1518000"/>
              <a:ext cx="168300" cy="152200"/>
            </a:xfrm>
            <a:custGeom>
              <a:avLst/>
              <a:gdLst/>
              <a:ahLst/>
              <a:cxnLst/>
              <a:rect l="l" t="t" r="r" b="b"/>
              <a:pathLst>
                <a:path w="6732" h="6088" extrusionOk="0">
                  <a:moveTo>
                    <a:pt x="5518" y="683"/>
                  </a:moveTo>
                  <a:lnTo>
                    <a:pt x="3357" y="2598"/>
                  </a:lnTo>
                  <a:lnTo>
                    <a:pt x="1214" y="683"/>
                  </a:lnTo>
                  <a:close/>
                  <a:moveTo>
                    <a:pt x="664" y="1100"/>
                  </a:moveTo>
                  <a:lnTo>
                    <a:pt x="2864" y="3034"/>
                  </a:lnTo>
                  <a:lnTo>
                    <a:pt x="664" y="4987"/>
                  </a:lnTo>
                  <a:lnTo>
                    <a:pt x="664" y="1100"/>
                  </a:lnTo>
                  <a:close/>
                  <a:moveTo>
                    <a:pt x="6068" y="1081"/>
                  </a:moveTo>
                  <a:lnTo>
                    <a:pt x="6068" y="4987"/>
                  </a:lnTo>
                  <a:lnTo>
                    <a:pt x="3869" y="3034"/>
                  </a:lnTo>
                  <a:lnTo>
                    <a:pt x="6068" y="1081"/>
                  </a:lnTo>
                  <a:close/>
                  <a:moveTo>
                    <a:pt x="3376" y="3508"/>
                  </a:moveTo>
                  <a:lnTo>
                    <a:pt x="5518" y="5405"/>
                  </a:lnTo>
                  <a:lnTo>
                    <a:pt x="1233" y="5405"/>
                  </a:lnTo>
                  <a:lnTo>
                    <a:pt x="3376" y="3508"/>
                  </a:lnTo>
                  <a:close/>
                  <a:moveTo>
                    <a:pt x="323" y="1"/>
                  </a:moveTo>
                  <a:cubicBezTo>
                    <a:pt x="152" y="20"/>
                    <a:pt x="0" y="171"/>
                    <a:pt x="0" y="342"/>
                  </a:cubicBezTo>
                  <a:lnTo>
                    <a:pt x="0" y="5746"/>
                  </a:lnTo>
                  <a:cubicBezTo>
                    <a:pt x="0" y="5936"/>
                    <a:pt x="152" y="6068"/>
                    <a:pt x="342" y="6087"/>
                  </a:cubicBezTo>
                  <a:lnTo>
                    <a:pt x="6409" y="6087"/>
                  </a:lnTo>
                  <a:cubicBezTo>
                    <a:pt x="6580" y="6068"/>
                    <a:pt x="6732" y="5936"/>
                    <a:pt x="6732" y="5746"/>
                  </a:cubicBezTo>
                  <a:lnTo>
                    <a:pt x="6732" y="342"/>
                  </a:lnTo>
                  <a:cubicBezTo>
                    <a:pt x="6732" y="152"/>
                    <a:pt x="6580" y="1"/>
                    <a:pt x="6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" name="Google Shape;625;p33"/>
          <p:cNvSpPr txBox="1"/>
          <p:nvPr/>
        </p:nvSpPr>
        <p:spPr>
          <a:xfrm>
            <a:off x="2823550" y="3093596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Bootstrap</a:t>
            </a:r>
            <a:endParaRPr b="1"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7" name="Google Shape;627;p33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28" name="Google Shape;628;p33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Python.html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629" name="Google Shape;629;p33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zxcursed.css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6" name="Google Shape;586;p33">
            <a:extLst>
              <a:ext uri="{FF2B5EF4-FFF2-40B4-BE49-F238E27FC236}">
                <a16:creationId xmlns:a16="http://schemas.microsoft.com/office/drawing/2014/main" id="{1D25B6AD-4DFD-44E4-88C8-E12464B50297}"/>
              </a:ext>
            </a:extLst>
          </p:cNvPr>
          <p:cNvSpPr txBox="1"/>
          <p:nvPr/>
        </p:nvSpPr>
        <p:spPr>
          <a:xfrm>
            <a:off x="4328399" y="3449251"/>
            <a:ext cx="4571992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</a:t>
            </a:r>
            <a:r>
              <a:rPr lang="ru-RU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Благодаря библиотеке </a:t>
            </a:r>
            <a:r>
              <a:rPr lang="ru-RU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bootstra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</a:t>
            </a:r>
            <a:r>
              <a:rPr lang="ru-RU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значительно упростился процесс вёрстки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страниц, </a:t>
            </a:r>
            <a:r>
              <a:rPr lang="ru-RU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засчёт</a:t>
            </a:r>
            <a:r>
              <a:rPr lang="ru-RU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удобного доступа к селекторам </a:t>
            </a:r>
            <a:r>
              <a:rPr lang="ru-RU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css</a:t>
            </a: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&gt;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" name="Google Shape;2524;p48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525" name="Google Shape;2525;p48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Python.html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2527" name="Google Shape;2527;p48"/>
          <p:cNvGrpSpPr/>
          <p:nvPr/>
        </p:nvGrpSpPr>
        <p:grpSpPr>
          <a:xfrm>
            <a:off x="1240928" y="2246100"/>
            <a:ext cx="506100" cy="2375862"/>
            <a:chOff x="1240928" y="2246100"/>
            <a:chExt cx="506100" cy="2375862"/>
          </a:xfrm>
        </p:grpSpPr>
        <p:sp>
          <p:nvSpPr>
            <p:cNvPr id="2528" name="Google Shape;2528;p48"/>
            <p:cNvSpPr txBox="1"/>
            <p:nvPr/>
          </p:nvSpPr>
          <p:spPr>
            <a:xfrm>
              <a:off x="1240928" y="4006362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29" name="Google Shape;2529;p48"/>
            <p:cNvCxnSpPr/>
            <p:nvPr/>
          </p:nvCxnSpPr>
          <p:spPr>
            <a:xfrm>
              <a:off x="1337875" y="2246100"/>
              <a:ext cx="0" cy="1687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0" name="Google Shape;2530;p48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z</a:t>
            </a:r>
            <a:r>
              <a:rPr lang="en" sz="1400" dirty="0">
                <a:solidFill>
                  <a:schemeClr val="accent3"/>
                </a:solidFill>
              </a:rPr>
              <a:t>xcursed.css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2531" name="Google Shape;2531;p48"/>
          <p:cNvGrpSpPr/>
          <p:nvPr/>
        </p:nvGrpSpPr>
        <p:grpSpPr>
          <a:xfrm>
            <a:off x="2019130" y="651359"/>
            <a:ext cx="5236093" cy="3840832"/>
            <a:chOff x="4994678" y="1173377"/>
            <a:chExt cx="3439196" cy="2775803"/>
          </a:xfrm>
        </p:grpSpPr>
        <p:grpSp>
          <p:nvGrpSpPr>
            <p:cNvPr id="2532" name="Google Shape;2532;p48"/>
            <p:cNvGrpSpPr/>
            <p:nvPr/>
          </p:nvGrpSpPr>
          <p:grpSpPr>
            <a:xfrm>
              <a:off x="4994678" y="1173377"/>
              <a:ext cx="3439196" cy="2775803"/>
              <a:chOff x="4572031" y="1415284"/>
              <a:chExt cx="2875341" cy="2319354"/>
            </a:xfrm>
          </p:grpSpPr>
          <p:grpSp>
            <p:nvGrpSpPr>
              <p:cNvPr id="2533" name="Google Shape;2533;p48"/>
              <p:cNvGrpSpPr/>
              <p:nvPr/>
            </p:nvGrpSpPr>
            <p:grpSpPr>
              <a:xfrm>
                <a:off x="4572031" y="1415284"/>
                <a:ext cx="2875341" cy="1993075"/>
                <a:chOff x="3665860" y="822037"/>
                <a:chExt cx="4758136" cy="3243936"/>
              </a:xfrm>
            </p:grpSpPr>
            <p:grpSp>
              <p:nvGrpSpPr>
                <p:cNvPr id="2534" name="Google Shape;2534;p48"/>
                <p:cNvGrpSpPr/>
                <p:nvPr/>
              </p:nvGrpSpPr>
              <p:grpSpPr>
                <a:xfrm>
                  <a:off x="3665860" y="822037"/>
                  <a:ext cx="4758136" cy="3243936"/>
                  <a:chOff x="518725" y="252435"/>
                  <a:chExt cx="6524250" cy="4448014"/>
                </a:xfrm>
              </p:grpSpPr>
              <p:sp>
                <p:nvSpPr>
                  <p:cNvPr id="2535" name="Google Shape;2535;p48"/>
                  <p:cNvSpPr/>
                  <p:nvPr/>
                </p:nvSpPr>
                <p:spPr>
                  <a:xfrm>
                    <a:off x="518725" y="4131623"/>
                    <a:ext cx="6524250" cy="5688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22753" extrusionOk="0">
                        <a:moveTo>
                          <a:pt x="0" y="14846"/>
                        </a:moveTo>
                        <a:cubicBezTo>
                          <a:pt x="0" y="19169"/>
                          <a:pt x="4039" y="22753"/>
                          <a:pt x="8305" y="22753"/>
                        </a:cubicBezTo>
                        <a:lnTo>
                          <a:pt x="253120" y="22753"/>
                        </a:lnTo>
                        <a:cubicBezTo>
                          <a:pt x="257443" y="22696"/>
                          <a:pt x="260913" y="19169"/>
                          <a:pt x="260970" y="14846"/>
                        </a:cubicBezTo>
                        <a:lnTo>
                          <a:pt x="26097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>
                      <a:solidFill>
                        <a:schemeClr val="accent3"/>
                      </a:solidFill>
                    </a:endParaRPr>
                  </a:p>
                </p:txBody>
              </p:sp>
              <p:sp>
                <p:nvSpPr>
                  <p:cNvPr id="2536" name="Google Shape;2536;p48"/>
                  <p:cNvSpPr/>
                  <p:nvPr/>
                </p:nvSpPr>
                <p:spPr>
                  <a:xfrm>
                    <a:off x="518725" y="252435"/>
                    <a:ext cx="6524250" cy="389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155741" extrusionOk="0">
                        <a:moveTo>
                          <a:pt x="249594" y="9954"/>
                        </a:moveTo>
                        <a:lnTo>
                          <a:pt x="249594" y="144364"/>
                        </a:lnTo>
                        <a:lnTo>
                          <a:pt x="11376" y="144364"/>
                        </a:lnTo>
                        <a:lnTo>
                          <a:pt x="11376" y="9954"/>
                        </a:lnTo>
                        <a:close/>
                        <a:moveTo>
                          <a:pt x="8305" y="0"/>
                        </a:moveTo>
                        <a:cubicBezTo>
                          <a:pt x="4039" y="0"/>
                          <a:pt x="0" y="2844"/>
                          <a:pt x="0" y="7110"/>
                        </a:cubicBezTo>
                        <a:lnTo>
                          <a:pt x="0" y="155740"/>
                        </a:lnTo>
                        <a:lnTo>
                          <a:pt x="260970" y="155740"/>
                        </a:lnTo>
                        <a:lnTo>
                          <a:pt x="260970" y="7110"/>
                        </a:lnTo>
                        <a:cubicBezTo>
                          <a:pt x="260970" y="2844"/>
                          <a:pt x="257386" y="0"/>
                          <a:pt x="25312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accent3"/>
                      </a:solidFill>
                    </a:endParaRPr>
                  </a:p>
                </p:txBody>
              </p:sp>
            </p:grpSp>
            <p:sp>
              <p:nvSpPr>
                <p:cNvPr id="2537" name="Google Shape;2537;p48"/>
                <p:cNvSpPr/>
                <p:nvPr/>
              </p:nvSpPr>
              <p:spPr>
                <a:xfrm>
                  <a:off x="5947879" y="3778845"/>
                  <a:ext cx="194076" cy="166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27" h="9100" extrusionOk="0">
                      <a:moveTo>
                        <a:pt x="6092" y="0"/>
                      </a:moveTo>
                      <a:cubicBezTo>
                        <a:pt x="2020" y="0"/>
                        <a:pt x="0" y="4900"/>
                        <a:pt x="2881" y="7747"/>
                      </a:cubicBezTo>
                      <a:cubicBezTo>
                        <a:pt x="3804" y="8681"/>
                        <a:pt x="4944" y="9100"/>
                        <a:pt x="6063" y="9100"/>
                      </a:cubicBezTo>
                      <a:cubicBezTo>
                        <a:pt x="8391" y="9100"/>
                        <a:pt x="10627" y="7286"/>
                        <a:pt x="10627" y="4536"/>
                      </a:cubicBezTo>
                      <a:cubicBezTo>
                        <a:pt x="10627" y="2020"/>
                        <a:pt x="8608" y="0"/>
                        <a:pt x="6092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accent3"/>
                    </a:solidFill>
                  </a:endParaRPr>
                </a:p>
              </p:txBody>
            </p:sp>
          </p:grpSp>
          <p:sp>
            <p:nvSpPr>
              <p:cNvPr id="2538" name="Google Shape;2538;p48"/>
              <p:cNvSpPr/>
              <p:nvPr/>
            </p:nvSpPr>
            <p:spPr>
              <a:xfrm>
                <a:off x="5498909" y="3408365"/>
                <a:ext cx="1040944" cy="326273"/>
              </a:xfrm>
              <a:custGeom>
                <a:avLst/>
                <a:gdLst/>
                <a:ahLst/>
                <a:cxnLst/>
                <a:rect l="l" t="t" r="r" b="b"/>
                <a:pathLst>
                  <a:path w="94481" h="29125" extrusionOk="0">
                    <a:moveTo>
                      <a:pt x="79805" y="18317"/>
                    </a:moveTo>
                    <a:cubicBezTo>
                      <a:pt x="74117" y="12515"/>
                      <a:pt x="73889" y="1"/>
                      <a:pt x="73889" y="1"/>
                    </a:cubicBezTo>
                    <a:lnTo>
                      <a:pt x="20592" y="1"/>
                    </a:lnTo>
                    <a:cubicBezTo>
                      <a:pt x="20592" y="1"/>
                      <a:pt x="20364" y="12515"/>
                      <a:pt x="14676" y="18317"/>
                    </a:cubicBezTo>
                    <a:cubicBezTo>
                      <a:pt x="8931" y="24175"/>
                      <a:pt x="1" y="29124"/>
                      <a:pt x="15529" y="29124"/>
                    </a:cubicBezTo>
                    <a:lnTo>
                      <a:pt x="78952" y="29124"/>
                    </a:lnTo>
                    <a:cubicBezTo>
                      <a:pt x="94480" y="29124"/>
                      <a:pt x="85493" y="24175"/>
                      <a:pt x="79805" y="1831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/>
                  </a:solidFill>
                </a:endParaRPr>
              </a:p>
            </p:txBody>
          </p:sp>
        </p:grpSp>
        <p:cxnSp>
          <p:nvCxnSpPr>
            <p:cNvPr id="2539" name="Google Shape;2539;p48"/>
            <p:cNvCxnSpPr/>
            <p:nvPr/>
          </p:nvCxnSpPr>
          <p:spPr>
            <a:xfrm rot="10800000">
              <a:off x="5370275" y="3949180"/>
              <a:ext cx="2688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" name="Google Shape;2528;p48">
            <a:extLst>
              <a:ext uri="{FF2B5EF4-FFF2-40B4-BE49-F238E27FC236}">
                <a16:creationId xmlns:a16="http://schemas.microsoft.com/office/drawing/2014/main" id="{CC86FCA5-DDD0-4914-B229-12271BC75D0E}"/>
              </a:ext>
            </a:extLst>
          </p:cNvPr>
          <p:cNvSpPr txBox="1"/>
          <p:nvPr/>
        </p:nvSpPr>
        <p:spPr>
          <a:xfrm>
            <a:off x="1240928" y="651358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6" name="2022-12-29 04-20-04">
            <a:hlinkClick r:id="" action="ppaction://media"/>
            <a:extLst>
              <a:ext uri="{FF2B5EF4-FFF2-40B4-BE49-F238E27FC236}">
                <a16:creationId xmlns:a16="http://schemas.microsoft.com/office/drawing/2014/main" id="{A6F160AE-3700-427B-A2B8-85512611A8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1024" y="517667"/>
            <a:ext cx="7245851" cy="40757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8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8" name="Google Shape;3108;p5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3109" name="Google Shape;3109;p5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Python.html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3110" name="Google Shape;3110;p5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z</a:t>
            </a:r>
            <a:r>
              <a:rPr lang="en" sz="1400" dirty="0">
                <a:solidFill>
                  <a:schemeClr val="accent3"/>
                </a:solidFill>
              </a:rPr>
              <a:t>xcursed.css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B698F2A-7372-48A2-8E66-369A9FF4D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725" y="684225"/>
            <a:ext cx="7290600" cy="541200"/>
          </a:xfrm>
        </p:spPr>
        <p:txBody>
          <a:bodyPr/>
          <a:lstStyle/>
          <a:p>
            <a:r>
              <a:rPr lang="en-US" dirty="0"/>
              <a:t>break</a:t>
            </a: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215</Words>
  <Application>Microsoft Office PowerPoint</Application>
  <PresentationFormat>Экран (16:9)</PresentationFormat>
  <Paragraphs>48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9" baseType="lpstr">
      <vt:lpstr>Fira Code</vt:lpstr>
      <vt:lpstr>Arial</vt:lpstr>
      <vt:lpstr>Programming Language Workshop for Beginners by Slidesgo</vt:lpstr>
      <vt:lpstr>Разработка ‘мультимедийного пособия’</vt:lpstr>
      <vt:lpstr>01</vt:lpstr>
      <vt:lpstr>Интерактивность </vt:lpstr>
      <vt:lpstr>‘Реализация’ </vt:lpstr>
      <vt:lpstr>Презентация PowerPoint</vt:lpstr>
      <vt:lpstr>break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‘мультимедийного пособия’</dc:title>
  <cp:lastModifiedBy>transkrim</cp:lastModifiedBy>
  <cp:revision>2</cp:revision>
  <dcterms:modified xsi:type="dcterms:W3CDTF">2022-12-29T07:14:30Z</dcterms:modified>
</cp:coreProperties>
</file>